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5"/>
  </p:notesMasterIdLst>
  <p:handoutMasterIdLst>
    <p:handoutMasterId r:id="rId16"/>
  </p:handoutMasterIdLst>
  <p:sldIdLst>
    <p:sldId id="427" r:id="rId2"/>
    <p:sldId id="389" r:id="rId3"/>
    <p:sldId id="507" r:id="rId4"/>
    <p:sldId id="534" r:id="rId5"/>
    <p:sldId id="540" r:id="rId6"/>
    <p:sldId id="532" r:id="rId7"/>
    <p:sldId id="533" r:id="rId8"/>
    <p:sldId id="538" r:id="rId9"/>
    <p:sldId id="515" r:id="rId10"/>
    <p:sldId id="514" r:id="rId11"/>
    <p:sldId id="494" r:id="rId12"/>
    <p:sldId id="539" r:id="rId13"/>
    <p:sldId id="417" r:id="rId1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72ED0CC0-D9ED-4C00-8D2A-036A42A01CE1}">
          <p14:sldIdLst>
            <p14:sldId id="427"/>
            <p14:sldId id="389"/>
            <p14:sldId id="507"/>
            <p14:sldId id="534"/>
            <p14:sldId id="540"/>
            <p14:sldId id="532"/>
            <p14:sldId id="533"/>
            <p14:sldId id="538"/>
            <p14:sldId id="515"/>
            <p14:sldId id="514"/>
            <p14:sldId id="494"/>
            <p14:sldId id="539"/>
            <p14:sldId id="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614"/>
    <a:srgbClr val="BBC23E"/>
    <a:srgbClr val="66FF33"/>
    <a:srgbClr val="EFD61C"/>
    <a:srgbClr val="FF00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444" autoAdjust="0"/>
  </p:normalViewPr>
  <p:slideViewPr>
    <p:cSldViewPr>
      <p:cViewPr varScale="1">
        <p:scale>
          <a:sx n="123" d="100"/>
          <a:sy n="123" d="100"/>
        </p:scale>
        <p:origin x="6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r">
              <a:defRPr sz="1300">
                <a:cs typeface="Arial" charset="0"/>
              </a:defRPr>
            </a:lvl1pPr>
          </a:lstStyle>
          <a:p>
            <a:pPr>
              <a:defRPr/>
            </a:pPr>
            <a:fld id="{8E1437D3-B574-4B6E-920B-90C107609D26}" type="datetimeFigureOut">
              <a:rPr lang="de-DE"/>
              <a:pPr>
                <a:defRPr/>
              </a:pPr>
              <a:t>03.02.2023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r">
              <a:defRPr sz="1300">
                <a:cs typeface="Arial" charset="0"/>
              </a:defRPr>
            </a:lvl1pPr>
          </a:lstStyle>
          <a:p>
            <a:pPr>
              <a:defRPr/>
            </a:pPr>
            <a:fld id="{8D34F692-E25C-4161-9E10-CF6AE6F202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r">
              <a:defRPr sz="1300">
                <a:cs typeface="Arial" charset="0"/>
              </a:defRPr>
            </a:lvl1pPr>
          </a:lstStyle>
          <a:p>
            <a:pPr>
              <a:defRPr/>
            </a:pPr>
            <a:fld id="{50A35E54-B790-4505-978B-1F5803CCAA9E}" type="datetimeFigureOut">
              <a:rPr lang="de-DE"/>
              <a:pPr>
                <a:defRPr/>
              </a:pPr>
              <a:t>03.02.2023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0" tIns="47780" rIns="95560" bIns="4778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5560" tIns="47780" rIns="95560" bIns="4778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r">
              <a:defRPr sz="1300">
                <a:cs typeface="Arial" charset="0"/>
              </a:defRPr>
            </a:lvl1pPr>
          </a:lstStyle>
          <a:p>
            <a:pPr>
              <a:defRPr/>
            </a:pPr>
            <a:fld id="{7E9E3754-6918-4E43-9667-EC9E38B33C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1B1754-E2A6-467B-9EBB-8BF4867850A7}" type="slidenum">
              <a:rPr lang="de-DE" smtClean="0">
                <a:cs typeface="Arial" pitchFamily="34" charset="0"/>
              </a:rPr>
              <a:pPr/>
              <a:t>3</a:t>
            </a:fld>
            <a:endParaRPr lang="de-DE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03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5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B4CDC7-AB32-49E7-BED9-8C8897C6C275}" type="slidenum">
              <a:rPr lang="de-DE" smtClean="0">
                <a:cs typeface="Arial" pitchFamily="34" charset="0"/>
              </a:rPr>
              <a:pPr/>
              <a:t>12</a:t>
            </a:fld>
            <a:endParaRPr lang="de-DE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2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BA9C66-BD94-41D6-AD55-457216E95F97}" type="slidenum">
              <a:rPr lang="de-DE" smtClean="0">
                <a:cs typeface="Arial" pitchFamily="34" charset="0"/>
              </a:rPr>
              <a:pPr/>
              <a:t>4</a:t>
            </a:fld>
            <a:endParaRPr lang="de-DE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1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BA9C66-BD94-41D6-AD55-457216E95F97}" type="slidenum">
              <a:rPr lang="de-DE" smtClean="0">
                <a:cs typeface="Arial" pitchFamily="34" charset="0"/>
              </a:rPr>
              <a:pPr/>
              <a:t>5</a:t>
            </a:fld>
            <a:endParaRPr lang="de-DE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0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1B1754-E2A6-467B-9EBB-8BF4867850A7}" type="slidenum">
              <a:rPr lang="de-DE" smtClean="0">
                <a:cs typeface="Arial" pitchFamily="34" charset="0"/>
              </a:rPr>
              <a:pPr/>
              <a:t>6</a:t>
            </a:fld>
            <a:endParaRPr lang="de-DE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10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BA9C66-BD94-41D6-AD55-457216E95F97}" type="slidenum">
              <a:rPr lang="de-DE" smtClean="0">
                <a:cs typeface="Arial" pitchFamily="34" charset="0"/>
              </a:rPr>
              <a:pPr/>
              <a:t>7</a:t>
            </a:fld>
            <a:endParaRPr lang="de-DE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77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1B1754-E2A6-467B-9EBB-8BF4867850A7}" type="slidenum">
              <a:rPr lang="de-DE" smtClean="0">
                <a:cs typeface="Arial" pitchFamily="34" charset="0"/>
              </a:rPr>
              <a:pPr/>
              <a:t>8</a:t>
            </a:fld>
            <a:endParaRPr lang="de-DE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48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1B1754-E2A6-467B-9EBB-8BF4867850A7}" type="slidenum">
              <a:rPr lang="de-DE" smtClean="0">
                <a:cs typeface="Arial" pitchFamily="34" charset="0"/>
              </a:rPr>
              <a:pPr/>
              <a:t>9</a:t>
            </a:fld>
            <a:endParaRPr lang="de-DE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67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5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B4CDC7-AB32-49E7-BED9-8C8897C6C275}" type="slidenum">
              <a:rPr lang="de-DE" smtClean="0">
                <a:cs typeface="Arial" pitchFamily="34" charset="0"/>
              </a:rPr>
              <a:pPr/>
              <a:t>10</a:t>
            </a:fld>
            <a:endParaRPr lang="de-DE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91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1B1754-E2A6-467B-9EBB-8BF4867850A7}" type="slidenum">
              <a:rPr lang="de-DE" smtClean="0">
                <a:cs typeface="Arial" pitchFamily="34" charset="0"/>
              </a:rPr>
              <a:pPr/>
              <a:t>11</a:t>
            </a:fld>
            <a:endParaRPr lang="de-DE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A5DDB-8711-4F27-8E16-90FD0EC3B6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488BD-5DC8-4ED7-B51D-1B1508238D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8D5F5-DB96-4ECD-8702-3E31DF80BA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9E6A-FAB1-486C-8810-ED2E93AA7C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68998-A26C-4155-BAD4-6B93DA7907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59EE6-0A4D-45E3-ACE3-987068165B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6F055-1EA5-453B-BC78-E42146E023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B4CC-3606-4F99-814F-57374ED541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AD920-DF48-44D1-A25D-523DC2C14F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4A3EC-FA5E-4C33-8780-708365DDE8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DD6A-0A34-4614-9C88-23F274DB01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7722836D-5C3A-41BB-A8FD-60E7496556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800" y="368300"/>
            <a:ext cx="39179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Bild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1558925"/>
            <a:ext cx="8674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Bild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9200" y="3479800"/>
            <a:ext cx="4165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2286000" y="2714625"/>
            <a:ext cx="46434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AG 78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31640" y="3786188"/>
            <a:ext cx="63367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12.12.2022</a:t>
            </a:r>
          </a:p>
          <a:p>
            <a:pPr algn="ctr">
              <a:defRPr/>
            </a:pPr>
            <a:endParaRPr lang="de-DE" sz="4000" b="1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  <a:cs typeface="Helvetica"/>
            </a:endParaRPr>
          </a:p>
          <a:p>
            <a:pPr algn="ctr">
              <a:defRPr/>
            </a:pPr>
            <a:r>
              <a:rPr lang="de-DE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Schulgesetzänderungen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§ 77 Mitglieder der Schulkonferenz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Both"/>
              <a:defRPr/>
            </a:pPr>
            <a:r>
              <a:rPr lang="de-DE" b="1" dirty="0"/>
              <a:t>Stimmberechtigte Mitglieder sind </a:t>
            </a:r>
          </a:p>
          <a:p>
            <a:pPr marL="0" indent="0">
              <a:buNone/>
              <a:defRPr/>
            </a:pPr>
            <a:r>
              <a:rPr lang="de-DE" b="1" dirty="0"/>
              <a:t>…</a:t>
            </a:r>
          </a:p>
          <a:p>
            <a:pPr marL="0" indent="0">
              <a:buNone/>
              <a:defRPr/>
            </a:pPr>
            <a:r>
              <a:rPr lang="de-DE" b="1" dirty="0"/>
              <a:t>2. Vier Mitglieder der GK, davon mindestens eine </a:t>
            </a:r>
            <a:r>
              <a:rPr lang="de-DE" b="1" dirty="0" err="1"/>
              <a:t>Erzieher:in</a:t>
            </a:r>
            <a:r>
              <a:rPr lang="de-DE" b="1" dirty="0"/>
              <a:t> oder eine </a:t>
            </a:r>
            <a:r>
              <a:rPr lang="de-DE" b="1" dirty="0" err="1"/>
              <a:t>Sozialpädagog:in</a:t>
            </a:r>
            <a:r>
              <a:rPr lang="de-DE" b="1" dirty="0"/>
              <a:t>, </a:t>
            </a:r>
          </a:p>
          <a:p>
            <a:pPr marL="0" indent="0">
              <a:buNone/>
              <a:defRPr/>
            </a:pPr>
            <a:r>
              <a:rPr lang="de-DE" b="1" dirty="0"/>
              <a:t>3. 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…  (ab Klassenstufe 7 wurde gestrichen, wodurch </a:t>
            </a:r>
            <a:r>
              <a:rPr lang="de-DE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Schüler:innen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ab Jahrgangsstufe 1 zu stimmberechtigten Mitgliedern gewählt werden können).</a:t>
            </a:r>
          </a:p>
        </p:txBody>
      </p:sp>
      <p:pic>
        <p:nvPicPr>
          <p:cNvPr id="32773" name="Bild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57313"/>
            <a:ext cx="8674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9798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§82 Mitglieder der GK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>
              <a:buAutoNum type="arabicParenBoth"/>
            </a:pPr>
            <a:r>
              <a:rPr lang="de-DE" b="1" dirty="0"/>
              <a:t>Stimmberechtigte und zur </a:t>
            </a:r>
            <a:r>
              <a:rPr lang="de-DE" b="1" dirty="0" err="1"/>
              <a:t>Teilnahme</a:t>
            </a:r>
            <a:r>
              <a:rPr lang="de-DE" b="1" dirty="0"/>
              <a:t> verpflichtete Mitglieder der Gesamtkonferenz sind</a:t>
            </a:r>
          </a:p>
          <a:p>
            <a:pPr marL="0" indent="0">
              <a:buNone/>
            </a:pPr>
            <a:r>
              <a:rPr lang="de-DE" b="1" dirty="0"/>
              <a:t>…</a:t>
            </a:r>
          </a:p>
          <a:p>
            <a:pPr>
              <a:buNone/>
            </a:pPr>
            <a:r>
              <a:rPr lang="de-DE" b="1" dirty="0"/>
              <a:t>3.   die pädagogischen Mitarbeiterinnen und Mitarbeiter der Schule und von Trägern der Jugendhilfe, …</a:t>
            </a:r>
          </a:p>
          <a:p>
            <a:pPr>
              <a:buNone/>
            </a:pP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7" name="Bild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57313"/>
            <a:ext cx="8674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§ 84 Sprecherinnen und Sprecher der </a:t>
            </a:r>
            <a:br>
              <a:rPr lang="de-DE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Schülerinnen und Schüler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b="1" dirty="0"/>
              <a:t>3) an GS sollen sich die </a:t>
            </a:r>
            <a:r>
              <a:rPr lang="de-DE" b="1" dirty="0" err="1"/>
              <a:t>Sprecher:innen</a:t>
            </a:r>
            <a:r>
              <a:rPr lang="de-DE" b="1" dirty="0"/>
              <a:t> </a:t>
            </a:r>
            <a:r>
              <a:rPr lang="de-DE" b="1" u="sng" dirty="0"/>
              <a:t>mindestens</a:t>
            </a:r>
            <a:r>
              <a:rPr lang="de-DE" b="1" dirty="0"/>
              <a:t> zwei Mal im Schuljahr treffen. </a:t>
            </a:r>
          </a:p>
          <a:p>
            <a:pPr marL="0" indent="0">
              <a:buNone/>
              <a:defRPr/>
            </a:pP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	</a:t>
            </a:r>
          </a:p>
          <a:p>
            <a:pPr marL="0" indent="0">
              <a:buNone/>
              <a:defRPr/>
            </a:pP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(„ab Jahrgangsstufe 5“ und „beratenden“ wurde in Übereinstimmung mit §77 gestrichen) </a:t>
            </a:r>
          </a:p>
        </p:txBody>
      </p:sp>
      <p:pic>
        <p:nvPicPr>
          <p:cNvPr id="32772" name="Grafik 4" descr="bus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5715000"/>
            <a:ext cx="122713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Bild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357313"/>
            <a:ext cx="8674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9149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Bild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feld 4"/>
          <p:cNvSpPr txBox="1">
            <a:spLocks noChangeArrowheads="1"/>
          </p:cNvSpPr>
          <p:nvPr/>
        </p:nvSpPr>
        <p:spPr bwMode="auto">
          <a:xfrm>
            <a:off x="357188" y="4000500"/>
            <a:ext cx="4143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4000">
                <a:latin typeface="Arial" pitchFamily="34" charset="0"/>
              </a:rPr>
              <a:t>Vielen Dank für Ihre Aufmerksamkeit.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>
                <a:solidFill>
                  <a:srgbClr val="B4163C"/>
                </a:solidFill>
                <a:latin typeface="Arial" pitchFamily="34" charset="0"/>
                <a:cs typeface="Arial" pitchFamily="34" charset="0"/>
              </a:rPr>
              <a:t>Schulgesetzänderungen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6280150"/>
            <a:ext cx="61436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Grafik 5" descr="rosa_parks_balk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357313"/>
            <a:ext cx="87153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C16944A-A522-43AB-A205-FA739D2DFCA2}"/>
              </a:ext>
            </a:extLst>
          </p:cNvPr>
          <p:cNvSpPr txBox="1"/>
          <p:nvPr/>
        </p:nvSpPr>
        <p:spPr>
          <a:xfrm>
            <a:off x="611560" y="1772816"/>
            <a:ext cx="79208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de-DE" sz="3200" b="1" dirty="0"/>
          </a:p>
          <a:p>
            <a:pPr marL="285750" indent="-285750">
              <a:buFontTx/>
              <a:buChar char="-"/>
            </a:pPr>
            <a:r>
              <a:rPr lang="de-DE" sz="3200" b="1" dirty="0"/>
              <a:t>vom 27.09.2021</a:t>
            </a:r>
          </a:p>
          <a:p>
            <a:endParaRPr lang="de-DE" sz="3200" b="1" dirty="0"/>
          </a:p>
          <a:p>
            <a:pPr marL="285750" indent="-285750">
              <a:buFontTx/>
              <a:buChar char="-"/>
            </a:pPr>
            <a:r>
              <a:rPr lang="de-DE" sz="3200" b="1" dirty="0"/>
              <a:t>viele Änderungen treten mit Beginn des Schuljahres 22/23 in Kraft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§ 5b Schulbezogene Jugendsozialarbeit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marL="457200" indent="-457200">
              <a:buAutoNum type="arabicParenBoth"/>
            </a:pPr>
            <a:endParaRPr lang="de-DE" b="1" dirty="0"/>
          </a:p>
          <a:p>
            <a:pPr marL="457200" indent="-457200">
              <a:buAutoNum type="arabicParenBoth"/>
            </a:pPr>
            <a:r>
              <a:rPr lang="de-DE" b="1" dirty="0"/>
              <a:t>  gehört zum schulischen Angebot. </a:t>
            </a:r>
          </a:p>
          <a:p>
            <a:pPr marL="457200" indent="-457200">
              <a:buAutoNum type="arabicParenBoth"/>
            </a:pPr>
            <a:r>
              <a:rPr lang="de-DE" b="1" dirty="0"/>
              <a:t>  erfolgt in Zusammenarbeit mit den</a:t>
            </a:r>
          </a:p>
          <a:p>
            <a:pPr marL="0" indent="0">
              <a:buNone/>
            </a:pPr>
            <a:r>
              <a:rPr lang="de-DE" b="1" dirty="0"/>
              <a:t>       Lehrkräften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7" name="Bild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57313"/>
            <a:ext cx="8674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355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§ 8 Schulprogramm</a:t>
            </a:r>
          </a:p>
        </p:txBody>
      </p:sp>
      <p:pic>
        <p:nvPicPr>
          <p:cNvPr id="22532" name="Bild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1558925"/>
            <a:ext cx="8674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Inhaltsplatzhalter 5"/>
          <p:cNvSpPr>
            <a:spLocks noGrp="1"/>
          </p:cNvSpPr>
          <p:nvPr>
            <p:ph idx="1"/>
          </p:nvPr>
        </p:nvSpPr>
        <p:spPr>
          <a:xfrm>
            <a:off x="463550" y="18548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Zum Schulprogramm gehören:</a:t>
            </a:r>
          </a:p>
          <a:p>
            <a:pPr marL="0" indent="0">
              <a:buNone/>
            </a:pPr>
            <a:r>
              <a:rPr lang="de-DE" b="1" dirty="0"/>
              <a:t>5.  … ein Kinder- und Jugendschutzkonzept, </a:t>
            </a:r>
          </a:p>
          <a:p>
            <a:pPr marL="0" indent="0">
              <a:buNone/>
            </a:pPr>
            <a:endParaRPr lang="de-DE" sz="800" b="1" dirty="0"/>
          </a:p>
          <a:p>
            <a:pPr marL="457200" indent="-457200">
              <a:buAutoNum type="arabicPeriod" startAt="6"/>
            </a:pPr>
            <a:r>
              <a:rPr lang="de-DE" b="1" dirty="0"/>
              <a:t>… Gewährleistung des Kinderschutzes und die Ausgestaltung der schulbezogenen Jugendsozialarbeit </a:t>
            </a:r>
          </a:p>
          <a:p>
            <a:pPr marL="0" indent="0">
              <a:buNone/>
            </a:pPr>
            <a:endParaRPr lang="de-DE" sz="800" b="1" dirty="0"/>
          </a:p>
          <a:p>
            <a:pPr marL="0" indent="0">
              <a:buNone/>
            </a:pPr>
            <a:r>
              <a:rPr lang="de-DE" b="1" dirty="0"/>
              <a:t>12. … die Grundsätze der Demokratiebildung und der konkreten Beteiligung von Schülerinnen und Schülern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§ 41 Schulpflicht - Grundsätze</a:t>
            </a:r>
          </a:p>
        </p:txBody>
      </p:sp>
      <p:pic>
        <p:nvPicPr>
          <p:cNvPr id="22532" name="Bild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1558925"/>
            <a:ext cx="8674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Inhaltsplatzhalter 5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(3a) die Schulbesuchspflicht kann vorübergehend ganz oder teilweise ruhen.</a:t>
            </a:r>
          </a:p>
        </p:txBody>
      </p:sp>
    </p:spTree>
    <p:extLst>
      <p:ext uri="{BB962C8B-B14F-4D97-AF65-F5344CB8AC3E}">
        <p14:creationId xmlns:p14="http://schemas.microsoft.com/office/powerpoint/2010/main" val="202888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§ 74 Erweiterte Schulleitung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(3) Der erweiterten Schulleitung gehören an: </a:t>
            </a:r>
          </a:p>
          <a:p>
            <a:pPr marL="0" indent="0">
              <a:buNone/>
            </a:pPr>
            <a:r>
              <a:rPr lang="de-DE" b="1" dirty="0"/>
              <a:t>…</a:t>
            </a:r>
          </a:p>
          <a:p>
            <a:pPr marL="0" indent="0">
              <a:buNone/>
            </a:pPr>
            <a:r>
              <a:rPr lang="de-DE" b="1" dirty="0"/>
              <a:t>5. die sozialpädagogische Fachkraft der schul-bezogenen Jugendsozialarbeit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5929313"/>
            <a:ext cx="30003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Bild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357313"/>
            <a:ext cx="8674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107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§ 74a Krisenteams</a:t>
            </a:r>
          </a:p>
        </p:txBody>
      </p:sp>
      <p:pic>
        <p:nvPicPr>
          <p:cNvPr id="22531" name="Grafik 4" descr="bus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5715000"/>
            <a:ext cx="122713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Bild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300" y="1558925"/>
            <a:ext cx="8674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Inhaltsplatzhalter 5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…</a:t>
            </a:r>
          </a:p>
          <a:p>
            <a:pPr marL="0" indent="0">
              <a:buNone/>
            </a:pPr>
            <a:r>
              <a:rPr lang="de-DE" b="1" dirty="0"/>
              <a:t>Im Krisenteam können die sozialpädagogischen Fachkräfte mitarbeiten, ….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12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§ 76 Entscheidungs- und Anhörungsrecht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de-DE" b="1" dirty="0"/>
          </a:p>
          <a:p>
            <a:pPr marL="514350" indent="-514350">
              <a:buAutoNum type="arabicParenBoth"/>
            </a:pPr>
            <a:r>
              <a:rPr lang="de-DE" b="1" dirty="0"/>
              <a:t>Die Schulkonferenz entscheidet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…</a:t>
            </a:r>
          </a:p>
          <a:p>
            <a:pPr marL="0" indent="0">
              <a:buNone/>
            </a:pPr>
            <a:endParaRPr lang="de-DE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DE" b="1" dirty="0"/>
              <a:t>16.  … über die Durchführung von Klassenräten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7" name="Bild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57313"/>
            <a:ext cx="8674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866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§ 84a Klassenrat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- mindestens eine Stunde je Schulmonat</a:t>
            </a:r>
          </a:p>
          <a:p>
            <a:pPr marL="0" indent="0">
              <a:buNone/>
            </a:pPr>
            <a:r>
              <a:rPr lang="de-DE" b="1" dirty="0"/>
              <a:t>- die Schulkonferenz kann festlegen, dass die Klassenräte bis zu einmal pro Schulwoche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5929313"/>
            <a:ext cx="30003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Bild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357313"/>
            <a:ext cx="8674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085266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305</Words>
  <Application>Microsoft Office PowerPoint</Application>
  <PresentationFormat>Bildschirmpräsentation (4:3)</PresentationFormat>
  <Paragraphs>65</Paragraphs>
  <Slides>13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</vt:lpstr>
      <vt:lpstr>Tahoma</vt:lpstr>
      <vt:lpstr>Larissa-Design</vt:lpstr>
      <vt:lpstr>PowerPoint-Präsentation</vt:lpstr>
      <vt:lpstr>Schulgesetzänderungen</vt:lpstr>
      <vt:lpstr>§ 5b Schulbezogene Jugendsozialarbeit</vt:lpstr>
      <vt:lpstr>§ 8 Schulprogramm</vt:lpstr>
      <vt:lpstr>§ 41 Schulpflicht - Grundsätze</vt:lpstr>
      <vt:lpstr>§ 74 Erweiterte Schulleitung</vt:lpstr>
      <vt:lpstr>§ 74a Krisenteams</vt:lpstr>
      <vt:lpstr>§ 76 Entscheidungs- und Anhörungsrecht</vt:lpstr>
      <vt:lpstr>§ 84a Klassenrat</vt:lpstr>
      <vt:lpstr>§ 77 Mitglieder der Schulkonferenz</vt:lpstr>
      <vt:lpstr> §82 Mitglieder der GK</vt:lpstr>
      <vt:lpstr>§ 84 Sprecherinnen und Sprecher der  Schülerinnen und Schüler</vt:lpstr>
      <vt:lpstr>PowerPoint-Präsentation</vt:lpstr>
    </vt:vector>
  </TitlesOfParts>
  <Company>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Gesamtkonferenz</dc:title>
  <dc:creator>HOLGER</dc:creator>
  <cp:lastModifiedBy>Username</cp:lastModifiedBy>
  <cp:revision>785</cp:revision>
  <cp:lastPrinted>2021-09-20T06:53:38Z</cp:lastPrinted>
  <dcterms:created xsi:type="dcterms:W3CDTF">2008-10-03T15:46:53Z</dcterms:created>
  <dcterms:modified xsi:type="dcterms:W3CDTF">2023-02-03T09:38:22Z</dcterms:modified>
</cp:coreProperties>
</file>